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71" r:id="rId2"/>
    <p:sldId id="339" r:id="rId3"/>
    <p:sldId id="341" r:id="rId4"/>
    <p:sldId id="318" r:id="rId5"/>
    <p:sldId id="340" r:id="rId6"/>
    <p:sldId id="264" r:id="rId7"/>
    <p:sldId id="256" r:id="rId8"/>
    <p:sldId id="259" r:id="rId9"/>
    <p:sldId id="260" r:id="rId10"/>
    <p:sldId id="269" r:id="rId11"/>
    <p:sldId id="263" r:id="rId12"/>
    <p:sldId id="266" r:id="rId13"/>
    <p:sldId id="270" r:id="rId14"/>
    <p:sldId id="265" r:id="rId15"/>
    <p:sldId id="268" r:id="rId16"/>
    <p:sldId id="277" r:id="rId17"/>
    <p:sldId id="278" r:id="rId18"/>
    <p:sldId id="280" r:id="rId19"/>
    <p:sldId id="285" r:id="rId20"/>
    <p:sldId id="282" r:id="rId21"/>
    <p:sldId id="286" r:id="rId22"/>
    <p:sldId id="335" r:id="rId23"/>
    <p:sldId id="336" r:id="rId24"/>
    <p:sldId id="342" r:id="rId25"/>
    <p:sldId id="343" r:id="rId26"/>
    <p:sldId id="326" r:id="rId27"/>
    <p:sldId id="301" r:id="rId28"/>
    <p:sldId id="302" r:id="rId29"/>
    <p:sldId id="303" r:id="rId30"/>
    <p:sldId id="305" r:id="rId31"/>
    <p:sldId id="306" r:id="rId32"/>
    <p:sldId id="307" r:id="rId33"/>
    <p:sldId id="309" r:id="rId34"/>
    <p:sldId id="310" r:id="rId35"/>
    <p:sldId id="311" r:id="rId36"/>
    <p:sldId id="327" r:id="rId37"/>
    <p:sldId id="274" r:id="rId38"/>
    <p:sldId id="319" r:id="rId39"/>
    <p:sldId id="314" r:id="rId40"/>
    <p:sldId id="313" r:id="rId41"/>
    <p:sldId id="320" r:id="rId42"/>
    <p:sldId id="338" r:id="rId43"/>
    <p:sldId id="33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st Set Example" id="{C36E6044-2FDA-4845-AF78-5A3BDDF19213}">
          <p14:sldIdLst>
            <p14:sldId id="271"/>
            <p14:sldId id="339"/>
            <p14:sldId id="341"/>
            <p14:sldId id="318"/>
            <p14:sldId id="340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Introduction" id="{225BCA30-C8A2-4713-9CD2-C3F1D4259AD8}">
          <p14:sldIdLst/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335"/>
            <p14:sldId id="336"/>
          </p14:sldIdLst>
        </p14:section>
        <p14:section name="Implementation" id="{A0E39E36-DE9A-414A-B56C-628E80A598ED}">
          <p14:sldIdLst>
            <p14:sldId id="342"/>
          </p14:sldIdLst>
        </p14:section>
        <p14:section name="Implicit Tree Structure" id="{06F0A0F5-F06B-4C23-87D4-BCFE39A8D72F}">
          <p14:sldIdLst/>
        </p14:section>
        <p14:section name="Incremental Parsing" id="{72493768-1452-4737-9CA7-FE983E941569}">
          <p14:sldIdLst>
            <p14:sldId id="343"/>
            <p14:sldId id="326"/>
            <p14:sldId id="301"/>
            <p14:sldId id="302"/>
            <p14:sldId id="303"/>
            <p14:sldId id="305"/>
            <p14:sldId id="306"/>
            <p14:sldId id="307"/>
            <p14:sldId id="309"/>
            <p14:sldId id="310"/>
            <p14:sldId id="311"/>
            <p14:sldId id="327"/>
          </p14:sldIdLst>
        </p14:section>
        <p14:section name="Data Gathering" id="{61AE6B12-9B86-4F83-BAB1-E184917099D4}">
          <p14:sldIdLst>
            <p14:sldId id="274"/>
            <p14:sldId id="319"/>
          </p14:sldIdLst>
        </p14:section>
        <p14:section name="Results" id="{C31E1FFD-BA04-4FA7-8469-B3070DB4D03F}">
          <p14:sldIdLst>
            <p14:sldId id="314"/>
            <p14:sldId id="313"/>
            <p14:sldId id="320"/>
            <p14:sldId id="338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76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60446-9DE1-4F88-B608-037E6EF601C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873FA-F501-47EC-8C6F-16278C1E8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2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5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023F-88FD-4EA7-8227-8A188AC16941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25F4-D604-47FE-9434-4E0AA566189C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5D6F-F2E1-422E-8089-2A9B17FD0AF5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50C0-351D-4991-A31A-0D4E60D38DCD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163A-BE47-48D2-9CC9-399A20F1222A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DD5F-5C19-4EE3-8BA5-C905494C9C74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DE62-2CB8-4786-9833-4F1ED22C00D3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B695-E9A4-452D-92D8-4436C2A735ED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0713-2C38-4712-90D3-74E258D54005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92AD-4EA7-4C28-8BF3-259BB24B7D9E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1E-2AD7-4C97-8232-53810A7CE6E6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4B479-1228-48A1-AC87-ECAAF14D07D9}" type="datetime1">
              <a:rPr lang="en-US" smtClean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200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3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8.jpeg"/><Relationship Id="rId2" Type="http://schemas.openxmlformats.org/officeDocument/2006/relationships/image" Target="../media/image23.jpeg"/><Relationship Id="rId16" Type="http://schemas.openxmlformats.org/officeDocument/2006/relationships/image" Target="../media/image37.jpe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19" Type="http://schemas.openxmlformats.org/officeDocument/2006/relationships/image" Target="../media/image40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76225" y="1895475"/>
            <a:ext cx="12744450" cy="313372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7018" y="1122363"/>
            <a:ext cx="1187796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Incrementally Parsing Referring Expressions using Spatial Object Models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Gaurav Manek</a:t>
            </a:r>
          </a:p>
          <a:p>
            <a:r>
              <a:rPr lang="en-US"/>
              <a:t>Advisor: Prof. Stefanie Tellex</a:t>
            </a:r>
          </a:p>
          <a:p>
            <a:r>
              <a:rPr lang="en-US"/>
              <a:t>Reader: Prof. Eugene Charniak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3998242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43768" y="3998242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907666"/>
            <a:ext cx="12192000" cy="12089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333558"/>
            <a:ext cx="12192000" cy="1783012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,…)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blipFill>
                <a:blip r:embed="rId3"/>
                <a:stretch>
                  <a:fillRect l="-3264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   …)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blipFill>
                <a:blip r:embed="rId7"/>
                <a:stretch>
                  <a:fillRect l="-3810"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∝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blipFill>
                <a:blip r:embed="rId8"/>
                <a:stretch>
                  <a:fillRect l="-4253" t="-27160" b="-46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8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952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20</a:t>
            </a:fld>
            <a:endParaRPr lang="en-US" dirty="0"/>
          </a:p>
        </p:txBody>
      </p:sp>
      <p:sp>
        <p:nvSpPr>
          <p:cNvPr id="20" name="Right Brace 19"/>
          <p:cNvSpPr/>
          <p:nvPr/>
        </p:nvSpPr>
        <p:spPr>
          <a:xfrm rot="5400000">
            <a:off x="5190485" y="1025535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46992" y="1686357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992" y="1686357"/>
                <a:ext cx="639278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4" grpId="0" animBg="1"/>
      <p:bldP spid="2" grpId="0" animBg="1"/>
      <p:bldP spid="5" grpId="0" animBg="1"/>
      <p:bldP spid="12" grpId="0"/>
      <p:bldP spid="15" grpId="0"/>
      <p:bldP spid="28" grpId="0" animBg="1"/>
      <p:bldP spid="29" grpId="0"/>
      <p:bldP spid="30" grpId="0" animBg="1"/>
      <p:bldP spid="31" grpId="0"/>
      <p:bldP spid="20" grpId="0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21</a:t>
            </a:fld>
            <a:endParaRPr lang="en-US" dirty="0"/>
          </a:p>
        </p:txBody>
      </p:sp>
      <p:sp>
        <p:nvSpPr>
          <p:cNvPr id="16" name="Right Brace 15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6332073" y="3476275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6761" y="49428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p:sp>
        <p:nvSpPr>
          <p:cNvPr id="33" name="Right Brace 32"/>
          <p:cNvSpPr/>
          <p:nvPr/>
        </p:nvSpPr>
        <p:spPr>
          <a:xfrm rot="5400000">
            <a:off x="3417977" y="3386323"/>
            <a:ext cx="137160" cy="28426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27705" y="4951291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…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  <a:blipFill>
                <a:blip r:embed="rId10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22</a:t>
            </a:fld>
            <a:endParaRPr lang="en-US" dirty="0"/>
          </a:p>
        </p:txBody>
      </p:sp>
      <p:sp>
        <p:nvSpPr>
          <p:cNvPr id="39" name="Right Brace 38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  <a:blipFill>
                <a:blip r:embed="rId11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1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" grpId="0"/>
      <p:bldP spid="32" grpId="0" animBg="1"/>
      <p:bldP spid="35" grpId="0"/>
      <p:bldP spid="33" grpId="0" animBg="1"/>
      <p:bldP spid="37" grpId="0"/>
      <p:bldP spid="26" grpId="0"/>
      <p:bldP spid="27" grpId="0"/>
      <p:bldP spid="38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http://randomwallpapers.net/white-grid-pattern-abstract-1920x1200-wallpaper3778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27599" r="21442" b="654"/>
          <a:stretch/>
        </p:blipFill>
        <p:spPr bwMode="auto">
          <a:xfrm>
            <a:off x="6084277" y="2337020"/>
            <a:ext cx="5234356" cy="41003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c 51"/>
          <p:cNvSpPr/>
          <p:nvPr/>
        </p:nvSpPr>
        <p:spPr>
          <a:xfrm>
            <a:off x="8316862" y="309453"/>
            <a:ext cx="3657600" cy="3657600"/>
          </a:xfrm>
          <a:prstGeom prst="arc">
            <a:avLst>
              <a:gd name="adj1" fmla="val 3983608"/>
              <a:gd name="adj2" fmla="val 1045804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774357" y="4419551"/>
            <a:ext cx="3750945" cy="705240"/>
          </a:xfrm>
          <a:prstGeom prst="straightConnector1">
            <a:avLst/>
          </a:prstGeom>
          <a:ln w="38100">
            <a:solidFill>
              <a:schemeClr val="accent2">
                <a:alpha val="8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5" y="365127"/>
            <a:ext cx="10515600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cxnSp>
        <p:nvCxnSpPr>
          <p:cNvPr id="5" name="Straight Connector 4"/>
          <p:cNvCxnSpPr>
            <a:stCxn id="2" idx="2"/>
          </p:cNvCxnSpPr>
          <p:nvPr/>
        </p:nvCxnSpPr>
        <p:spPr>
          <a:xfrm flipH="1">
            <a:off x="6060832" y="1690690"/>
            <a:ext cx="11723" cy="4419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1690690"/>
                <a:ext cx="52460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{near, left, right, in front of, behind}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90"/>
                <a:ext cx="5246078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://randomwallpapers.net/white-grid-pattern-abstract-1920x1200-wallpaper3778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27599" r="21442" b="654"/>
          <a:stretch/>
        </p:blipFill>
        <p:spPr bwMode="auto">
          <a:xfrm>
            <a:off x="838199" y="2337020"/>
            <a:ext cx="5234356" cy="41003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345055" y="3187993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55" y="3187993"/>
                <a:ext cx="374904" cy="38951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4421505" y="4594527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05" y="4594527"/>
                <a:ext cx="374904" cy="38951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8" idx="5"/>
            <a:endCxn id="11" idx="1"/>
          </p:cNvCxnSpPr>
          <p:nvPr/>
        </p:nvCxnSpPr>
        <p:spPr>
          <a:xfrm>
            <a:off x="2665056" y="3520463"/>
            <a:ext cx="1811352" cy="113110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2"/>
          </p:cNvCxnSpPr>
          <p:nvPr/>
        </p:nvCxnSpPr>
        <p:spPr>
          <a:xfrm>
            <a:off x="2532507" y="4789283"/>
            <a:ext cx="1888998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8" idx="4"/>
          </p:cNvCxnSpPr>
          <p:nvPr/>
        </p:nvCxnSpPr>
        <p:spPr>
          <a:xfrm flipV="1">
            <a:off x="2520785" y="3577506"/>
            <a:ext cx="11722" cy="121177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352546" y="3582218"/>
                <a:ext cx="192193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effectLst>
                                <a:glow rad="76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effectLst>
                                <a:glow rad="76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546" y="3582218"/>
                <a:ext cx="1921936" cy="427746"/>
              </a:xfrm>
              <a:prstGeom prst="rect">
                <a:avLst/>
              </a:prstGeom>
              <a:blipFill>
                <a:blip r:embed="rId6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202455" y="4787707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5" y="4787707"/>
                <a:ext cx="505844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93834" y="3998728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34" y="3998728"/>
                <a:ext cx="5058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72555" y="1692999"/>
                <a:ext cx="52460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{between}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5" y="1692999"/>
                <a:ext cx="5246078" cy="646331"/>
              </a:xfrm>
              <a:prstGeom prst="rect">
                <a:avLst/>
              </a:prstGeom>
              <a:blipFill>
                <a:blip r:embed="rId9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/>
              <p:cNvSpPr/>
              <p:nvPr/>
            </p:nvSpPr>
            <p:spPr>
              <a:xfrm>
                <a:off x="8861417" y="3383281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417" y="3383281"/>
                <a:ext cx="374904" cy="38951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6598309" y="4930035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309" y="4930035"/>
                <a:ext cx="374904" cy="38951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0337850" y="4224795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850" y="4224795"/>
                <a:ext cx="374904" cy="38951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>
            <a:off x="9137433" y="3770911"/>
            <a:ext cx="274936" cy="83831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9395215" y="3840069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215" y="3840069"/>
                <a:ext cx="505844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917144" y="4745541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144" y="4745541"/>
                <a:ext cx="505844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>
            <a:off x="8746393" y="4620864"/>
            <a:ext cx="648822" cy="1477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097427" y="3059274"/>
                <a:ext cx="19419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427" y="3059274"/>
                <a:ext cx="1941942" cy="369332"/>
              </a:xfrm>
              <a:prstGeom prst="rect">
                <a:avLst/>
              </a:prstGeom>
              <a:blipFill>
                <a:blip r:embed="rId15"/>
                <a:stretch>
                  <a:fillRect l="-627" r="-9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23</a:t>
            </a:fld>
            <a:endParaRPr lang="en-US" dirty="0"/>
          </a:p>
        </p:txBody>
      </p:sp>
      <p:sp>
        <p:nvSpPr>
          <p:cNvPr id="32" name="Arc 31"/>
          <p:cNvSpPr/>
          <p:nvPr/>
        </p:nvSpPr>
        <p:spPr>
          <a:xfrm>
            <a:off x="4358729" y="1175057"/>
            <a:ext cx="3657600" cy="3657600"/>
          </a:xfrm>
          <a:prstGeom prst="arc">
            <a:avLst>
              <a:gd name="adj1" fmla="val 20582987"/>
              <a:gd name="adj2" fmla="val 509266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20737220">
            <a:off x="9251810" y="4493686"/>
            <a:ext cx="139133" cy="1391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>
            <a:off x="5409776" y="5458027"/>
            <a:ext cx="3657600" cy="3657600"/>
          </a:xfrm>
          <a:prstGeom prst="arc">
            <a:avLst>
              <a:gd name="adj1" fmla="val 15335773"/>
              <a:gd name="adj2" fmla="val 198646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c 37"/>
          <p:cNvSpPr/>
          <p:nvPr/>
        </p:nvSpPr>
        <p:spPr>
          <a:xfrm>
            <a:off x="9440443" y="4614847"/>
            <a:ext cx="3657600" cy="3657600"/>
          </a:xfrm>
          <a:prstGeom prst="arc">
            <a:avLst>
              <a:gd name="adj1" fmla="val 11046400"/>
              <a:gd name="adj2" fmla="val 1575291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ent-Up Arrow 107"/>
          <p:cNvSpPr/>
          <p:nvPr/>
        </p:nvSpPr>
        <p:spPr>
          <a:xfrm>
            <a:off x="372312" y="6140113"/>
            <a:ext cx="1763056" cy="590231"/>
          </a:xfrm>
          <a:prstGeom prst="bentUpArrow">
            <a:avLst>
              <a:gd name="adj1" fmla="val 26721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2312" y="2003300"/>
            <a:ext cx="145556" cy="4727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5264311"/>
            <a:ext cx="6581172" cy="914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200" y="2263618"/>
            <a:ext cx="10515600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>
            <a:stCxn id="66" idx="5"/>
            <a:endCxn id="9" idx="0"/>
          </p:cNvCxnSpPr>
          <p:nvPr/>
        </p:nvCxnSpPr>
        <p:spPr>
          <a:xfrm>
            <a:off x="2857612" y="2838421"/>
            <a:ext cx="1216988" cy="2526807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4" name="Content Placeholder 5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954273"/>
              </p:ext>
            </p:extLst>
          </p:nvPr>
        </p:nvGraphicFramePr>
        <p:xfrm>
          <a:off x="5669280" y="4815840"/>
          <a:ext cx="5039360" cy="365760"/>
        </p:xfrm>
        <a:graphic>
          <a:graphicData uri="http://schemas.openxmlformats.org/drawingml/2006/table">
            <a:tbl>
              <a:tblPr/>
              <a:tblGrid>
                <a:gridCol w="5039360">
                  <a:extLst>
                    <a:ext uri="{9D8B030D-6E8A-4147-A177-3AD203B41FA5}">
                      <a16:colId xmlns:a16="http://schemas.microsoft.com/office/drawing/2014/main" val="1385530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88018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11970" y="5264311"/>
            <a:ext cx="384183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155337" y="5365228"/>
            <a:ext cx="1838525" cy="731520"/>
            <a:chOff x="930798" y="5359774"/>
            <a:chExt cx="1838525" cy="731520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9" t="47929" r="44842" b="18093"/>
            <a:stretch/>
          </p:blipFill>
          <p:spPr>
            <a:xfrm>
              <a:off x="930798" y="5359774"/>
              <a:ext cx="1838525" cy="73152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0798" y="5459901"/>
              <a:ext cx="1832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Scene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091678" y="5359774"/>
            <a:ext cx="223509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Sentence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903762" y="5351239"/>
            <a:ext cx="2153868" cy="740055"/>
            <a:chOff x="2845212" y="5351239"/>
            <a:chExt cx="2153868" cy="740055"/>
          </a:xfrm>
        </p:grpSpPr>
        <p:sp>
          <p:nvSpPr>
            <p:cNvPr id="13" name="Rectangle 12"/>
            <p:cNvSpPr/>
            <p:nvPr/>
          </p:nvSpPr>
          <p:spPr>
            <a:xfrm>
              <a:off x="2855651" y="5359774"/>
              <a:ext cx="2141313" cy="731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Content Placeholder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10" t="42245" r="22337" b="53837"/>
            <a:stretch/>
          </p:blipFill>
          <p:spPr>
            <a:xfrm>
              <a:off x="2845212" y="5351239"/>
              <a:ext cx="2151752" cy="417101"/>
            </a:xfrm>
            <a:prstGeom prst="rect">
              <a:avLst/>
            </a:prstGeom>
          </p:spPr>
        </p:pic>
        <p:pic>
          <p:nvPicPr>
            <p:cNvPr id="16" name="Content Placeholder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73" t="42103" r="13051" b="54282"/>
            <a:stretch/>
          </p:blipFill>
          <p:spPr>
            <a:xfrm>
              <a:off x="2861921" y="5694822"/>
              <a:ext cx="2137159" cy="38493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849380" y="5449432"/>
              <a:ext cx="2147584" cy="523220"/>
            </a:xfrm>
            <a:prstGeom prst="rect">
              <a:avLst/>
            </a:prstGeom>
            <a:effectLst>
              <a:glow rad="76200">
                <a:srgbClr val="92D050"/>
              </a:glow>
            </a:effectLst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sysClr val="windowText" lastClr="000000"/>
                  </a:solidFill>
                  <a:effectLst>
                    <a:glow rad="101600">
                      <a:schemeClr val="bg1"/>
                    </a:glow>
                  </a:effectLst>
                </a:rPr>
                <a:t>Cache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598298" y="5348232"/>
            <a:ext cx="3669777" cy="7315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Word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91676" y="4260670"/>
            <a:ext cx="6262124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448079"/>
              </p:ext>
            </p:extLst>
          </p:nvPr>
        </p:nvGraphicFramePr>
        <p:xfrm>
          <a:off x="5644626" y="4553788"/>
          <a:ext cx="5144225" cy="5486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617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653658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003663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505545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557085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51148297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Orange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cube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between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toy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tape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  <a:endParaRPr lang="en-US" sz="1600" b="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PRP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PRP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60668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040107" y="4198286"/>
            <a:ext cx="13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CRF Tagging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91676" y="3262349"/>
            <a:ext cx="6262124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267074" y="3260601"/>
            <a:ext cx="2086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 Reconstruction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82066" y="3536385"/>
            <a:ext cx="360996" cy="369900"/>
            <a:chOff x="5136626" y="3546698"/>
            <a:chExt cx="360996" cy="369900"/>
          </a:xfrm>
        </p:grpSpPr>
        <p:sp>
          <p:nvSpPr>
            <p:cNvPr id="26" name="Oval 25"/>
            <p:cNvSpPr/>
            <p:nvPr/>
          </p:nvSpPr>
          <p:spPr>
            <a:xfrm>
              <a:off x="5136626" y="3546698"/>
              <a:ext cx="325120" cy="35033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5136626" y="3547266"/>
                  <a:ext cx="3609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626" y="3547266"/>
                  <a:ext cx="36099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/>
          <p:cNvSpPr txBox="1"/>
          <p:nvPr/>
        </p:nvSpPr>
        <p:spPr>
          <a:xfrm>
            <a:off x="6200909" y="3360302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cube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00909" y="3729634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50391" y="3466171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50391" y="371183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tape</a:t>
            </a:r>
          </a:p>
        </p:txBody>
      </p:sp>
      <p:sp>
        <p:nvSpPr>
          <p:cNvPr id="34" name="Oval 33"/>
          <p:cNvSpPr/>
          <p:nvPr/>
        </p:nvSpPr>
        <p:spPr>
          <a:xfrm>
            <a:off x="6078673" y="3452842"/>
            <a:ext cx="172720" cy="1861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078673" y="3816581"/>
            <a:ext cx="172720" cy="1861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928471" y="3553813"/>
            <a:ext cx="172720" cy="1861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7928471" y="3817954"/>
            <a:ext cx="172720" cy="1861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821778" y="3573819"/>
            <a:ext cx="231179" cy="766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5801459" y="3772344"/>
            <a:ext cx="277214" cy="1068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152641" y="3670094"/>
            <a:ext cx="738642" cy="1944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152641" y="3914300"/>
            <a:ext cx="738642" cy="98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985441" y="2260660"/>
            <a:ext cx="3368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Unigram Evaluation</a:t>
            </a:r>
          </a:p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Prepositional Phrase Evaluation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177570" y="2301573"/>
            <a:ext cx="360996" cy="369900"/>
            <a:chOff x="5136626" y="3546698"/>
            <a:chExt cx="360996" cy="369900"/>
          </a:xfrm>
        </p:grpSpPr>
        <p:sp>
          <p:nvSpPr>
            <p:cNvPr id="59" name="Oval 58"/>
            <p:cNvSpPr/>
            <p:nvPr/>
          </p:nvSpPr>
          <p:spPr>
            <a:xfrm>
              <a:off x="5136626" y="3546698"/>
              <a:ext cx="325120" cy="35033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/>
                <p:cNvSpPr/>
                <p:nvPr/>
              </p:nvSpPr>
              <p:spPr>
                <a:xfrm>
                  <a:off x="5136626" y="3547266"/>
                  <a:ext cx="3609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Rectangle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626" y="3547266"/>
                  <a:ext cx="360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/>
          <p:cNvSpPr txBox="1"/>
          <p:nvPr/>
        </p:nvSpPr>
        <p:spPr>
          <a:xfrm>
            <a:off x="3339658" y="2316720"/>
            <a:ext cx="90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6548" y="257387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tape</a:t>
            </a:r>
          </a:p>
        </p:txBody>
      </p:sp>
      <p:sp>
        <p:nvSpPr>
          <p:cNvPr id="65" name="Oval 64"/>
          <p:cNvSpPr/>
          <p:nvPr/>
        </p:nvSpPr>
        <p:spPr>
          <a:xfrm>
            <a:off x="1545938" y="2679559"/>
            <a:ext cx="172720" cy="1861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2710186" y="2679559"/>
            <a:ext cx="172720" cy="1861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3217738" y="2404362"/>
            <a:ext cx="172720" cy="1861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794628" y="2679995"/>
            <a:ext cx="172720" cy="1861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Arrow Connector 68"/>
          <p:cNvCxnSpPr>
            <a:stCxn id="65" idx="7"/>
            <a:endCxn id="59" idx="2"/>
          </p:cNvCxnSpPr>
          <p:nvPr/>
        </p:nvCxnSpPr>
        <p:spPr>
          <a:xfrm flipV="1">
            <a:off x="1693364" y="2476743"/>
            <a:ext cx="484206" cy="230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1"/>
            <a:endCxn id="59" idx="6"/>
          </p:cNvCxnSpPr>
          <p:nvPr/>
        </p:nvCxnSpPr>
        <p:spPr>
          <a:xfrm flipH="1" flipV="1">
            <a:off x="2502690" y="2476743"/>
            <a:ext cx="232790" cy="230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3"/>
            <a:endCxn id="66" idx="7"/>
          </p:cNvCxnSpPr>
          <p:nvPr/>
        </p:nvCxnSpPr>
        <p:spPr>
          <a:xfrm flipH="1">
            <a:off x="2857612" y="2563224"/>
            <a:ext cx="385420" cy="1435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68" idx="4"/>
            <a:endCxn id="9" idx="0"/>
          </p:cNvCxnSpPr>
          <p:nvPr/>
        </p:nvCxnSpPr>
        <p:spPr>
          <a:xfrm>
            <a:off x="3880988" y="2866113"/>
            <a:ext cx="193612" cy="249911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67" idx="4"/>
            <a:endCxn id="15" idx="0"/>
          </p:cNvCxnSpPr>
          <p:nvPr/>
        </p:nvCxnSpPr>
        <p:spPr>
          <a:xfrm flipH="1">
            <a:off x="1979638" y="2590480"/>
            <a:ext cx="1324460" cy="2760759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65" idx="4"/>
            <a:endCxn id="15" idx="0"/>
          </p:cNvCxnSpPr>
          <p:nvPr/>
        </p:nvCxnSpPr>
        <p:spPr>
          <a:xfrm>
            <a:off x="1632298" y="2865677"/>
            <a:ext cx="347340" cy="2485562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03762" y="2808299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cube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75402" y="2803058"/>
            <a:ext cx="101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</a:t>
            </a:r>
          </a:p>
        </p:txBody>
      </p:sp>
      <p:cxnSp>
        <p:nvCxnSpPr>
          <p:cNvPr id="72" name="Straight Arrow Connector 71"/>
          <p:cNvCxnSpPr>
            <a:stCxn id="68" idx="2"/>
            <a:endCxn id="66" idx="6"/>
          </p:cNvCxnSpPr>
          <p:nvPr/>
        </p:nvCxnSpPr>
        <p:spPr>
          <a:xfrm flipH="1" flipV="1">
            <a:off x="2882906" y="2772618"/>
            <a:ext cx="911722" cy="4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91677" y="1795060"/>
            <a:ext cx="6252749" cy="387647"/>
          </a:xfrm>
          <a:prstGeom prst="rect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38298" y="1804426"/>
            <a:ext cx="4149293" cy="38137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 to Cache</a:t>
            </a:r>
          </a:p>
        </p:txBody>
      </p:sp>
      <p:sp>
        <p:nvSpPr>
          <p:cNvPr id="112" name="Rectangle 111"/>
          <p:cNvSpPr/>
          <p:nvPr/>
        </p:nvSpPr>
        <p:spPr>
          <a:xfrm rot="5400000">
            <a:off x="532478" y="1755939"/>
            <a:ext cx="145556" cy="465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0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1" grpId="0" animBg="1"/>
      <p:bldP spid="10" grpId="0" animBg="1"/>
      <p:bldP spid="55" grpId="0" animBg="1"/>
      <p:bldP spid="11" grpId="0" animBg="1"/>
      <p:bldP spid="14" grpId="0" animBg="1"/>
      <p:bldP spid="19" grpId="0" animBg="1"/>
      <p:bldP spid="20" grpId="0" animBg="1"/>
      <p:bldP spid="22" grpId="0"/>
      <p:bldP spid="23" grpId="0" animBg="1"/>
      <p:bldP spid="24" grpId="0"/>
      <p:bldP spid="29" grpId="0"/>
      <p:bldP spid="30" grpId="0"/>
      <p:bldP spid="31" grpId="0"/>
      <p:bldP spid="32" grpId="0"/>
      <p:bldP spid="34" grpId="0" animBg="1"/>
      <p:bldP spid="36" grpId="0" animBg="1"/>
      <p:bldP spid="37" grpId="0" animBg="1"/>
      <p:bldP spid="38" grpId="0" animBg="1"/>
      <p:bldP spid="57" grpId="0"/>
      <p:bldP spid="63" grpId="0"/>
      <p:bldP spid="64" grpId="0"/>
      <p:bldP spid="65" grpId="0" animBg="1"/>
      <p:bldP spid="66" grpId="0" animBg="1"/>
      <p:bldP spid="67" grpId="0" animBg="1"/>
      <p:bldP spid="68" grpId="0" animBg="1"/>
      <p:bldP spid="61" grpId="0"/>
      <p:bldP spid="62" grpId="0"/>
      <p:bldP spid="106" grpId="0" animBg="1"/>
      <p:bldP spid="110" grpId="0" animBg="1"/>
      <p:bldP spid="1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77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5" name="Rectangle 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831968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831968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15" name="Rectangle 1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8" name="Rectangle 27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470784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9243296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6983864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859145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0631305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791584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81024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8436745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466816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601524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601524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07385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568438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/>
          <p:cNvSpPr txBox="1"/>
          <p:nvPr/>
        </p:nvSpPr>
        <p:spPr>
          <a:xfrm>
            <a:off x="915831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999391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40" y="5471760"/>
            <a:ext cx="2468880" cy="1388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5469255"/>
            <a:ext cx="2468880" cy="13887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4" y="813574"/>
            <a:ext cx="2468880" cy="1642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0" y="5479415"/>
            <a:ext cx="2468880" cy="1388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6" y="4085434"/>
            <a:ext cx="2468880" cy="1388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73" y="4085434"/>
            <a:ext cx="2468880" cy="1388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22" y="4085434"/>
            <a:ext cx="2468880" cy="1388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71" y="4085434"/>
            <a:ext cx="2468880" cy="13887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4085434"/>
            <a:ext cx="2468880" cy="13887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1760"/>
            <a:ext cx="2468880" cy="138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77" y="813574"/>
            <a:ext cx="2468880" cy="16420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813574"/>
            <a:ext cx="2468880" cy="16420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" y="2442118"/>
            <a:ext cx="2468880" cy="1642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91" y="2442118"/>
            <a:ext cx="2468880" cy="16420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4" y="2442118"/>
            <a:ext cx="2468880" cy="1642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77" y="2442118"/>
            <a:ext cx="2468880" cy="16420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2442118"/>
            <a:ext cx="2468880" cy="16420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7"/>
          <a:stretch/>
        </p:blipFill>
        <p:spPr>
          <a:xfrm>
            <a:off x="2430780" y="5471760"/>
            <a:ext cx="2468880" cy="13887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" b="-2"/>
          <a:stretch/>
        </p:blipFill>
        <p:spPr>
          <a:xfrm>
            <a:off x="2434191" y="812276"/>
            <a:ext cx="2468880" cy="1643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76463" y="812276"/>
            <a:ext cx="2484525" cy="1331484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508" y="812276"/>
            <a:ext cx="1530554" cy="1331484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9"/>
            <a:ext cx="12192000" cy="567917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1" y="1257299"/>
            <a:ext cx="11081758" cy="43434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</a:t>
            </a:r>
          </a:p>
          <a:p>
            <a:pPr lvl="1"/>
            <a:r>
              <a:rPr lang="en-US" dirty="0"/>
              <a:t>Tellex et al. 2011;</a:t>
            </a:r>
          </a:p>
          <a:p>
            <a:pPr lvl="1"/>
            <a:r>
              <a:rPr lang="en-US" dirty="0"/>
              <a:t>Matuszek et al. 2012;</a:t>
            </a:r>
          </a:p>
          <a:p>
            <a:pPr lvl="1"/>
            <a:r>
              <a:rPr lang="en-US" dirty="0"/>
              <a:t>Artzi and Zettlemoyer 2013;</a:t>
            </a:r>
          </a:p>
          <a:p>
            <a:pPr lvl="1"/>
            <a:r>
              <a:rPr lang="en-US" dirty="0"/>
              <a:t>Fang, Doering, and Chai 2015</a:t>
            </a:r>
          </a:p>
          <a:p>
            <a:r>
              <a:rPr lang="en-US" dirty="0"/>
              <a:t>Batch-mode</a:t>
            </a:r>
          </a:p>
          <a:p>
            <a:pPr lvl="1"/>
            <a:r>
              <a:rPr lang="en-US" dirty="0"/>
              <a:t>requires waiting for the complete utterance,</a:t>
            </a:r>
          </a:p>
          <a:p>
            <a:pPr lvl="1"/>
            <a:r>
              <a:rPr lang="en-US" dirty="0"/>
              <a:t>G3 system can take up to 30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25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3" y="203687"/>
            <a:ext cx="10799134" cy="55743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6143625"/>
            <a:ext cx="98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Incremental parsing is fast: 3-5 words per second.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2111270"/>
            <a:ext cx="9132276" cy="26299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8056" l="2344" r="58281">
                        <a14:foregroundMark x1="37344" y1="65278" x2="23750" y2="70463"/>
                        <a14:foregroundMark x1="30000" y1="74352" x2="37500" y2="94352"/>
                        <a14:foregroundMark x1="9531" y1="79722" x2="26927" y2="94907"/>
                        <a14:foregroundMark x1="2344" y1="85000" x2="17031" y2="97685"/>
                        <a14:foregroundMark x1="50469" y1="89907" x2="58281" y2="98056"/>
                        <a14:backgroundMark x1="28802" y1="51019" x2="28802" y2="51019"/>
                        <a14:backgroundMark x1="16771" y1="69722" x2="16719" y2="63981"/>
                        <a14:backgroundMark x1="38490" y1="50648" x2="38490" y2="50648"/>
                        <a14:backgroundMark x1="38490" y1="51944" x2="38490" y2="5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678" b="9722"/>
          <a:stretch/>
        </p:blipFill>
        <p:spPr>
          <a:xfrm>
            <a:off x="5325181" y="666750"/>
            <a:ext cx="6866819" cy="6191250"/>
          </a:xfrm>
        </p:spPr>
      </p:pic>
      <p:sp>
        <p:nvSpPr>
          <p:cNvPr id="4" name="Rectangle 3"/>
          <p:cNvSpPr/>
          <p:nvPr/>
        </p:nvSpPr>
        <p:spPr>
          <a:xfrm rot="19601505">
            <a:off x="4314797" y="5851395"/>
            <a:ext cx="3228975" cy="699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562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Implement it on Baxter</a:t>
            </a:r>
          </a:p>
          <a:p>
            <a:r>
              <a:rPr lang="en-US" sz="3200" dirty="0"/>
              <a:t>Pick-and-place task</a:t>
            </a:r>
            <a:endParaRPr lang="en-US" sz="2800" dirty="0"/>
          </a:p>
          <a:p>
            <a:pPr lvl="1"/>
            <a:r>
              <a:rPr lang="en-US" sz="2800" dirty="0"/>
              <a:t>Perform a user-study to see if it improves interaction (compared to batch-mode.)</a:t>
            </a:r>
          </a:p>
          <a:p>
            <a:r>
              <a:rPr lang="en-US" sz="3200" dirty="0"/>
              <a:t>Social feedback</a:t>
            </a:r>
          </a:p>
          <a:p>
            <a:pPr lvl="1"/>
            <a:r>
              <a:rPr lang="en-US" sz="2800" dirty="0"/>
              <a:t>Integrate it with Emily Wu’s social feedback framework.</a:t>
            </a:r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9504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Referring Expression parsing</a:t>
            </a:r>
          </a:p>
          <a:p>
            <a:pPr lvl="1"/>
            <a:r>
              <a:rPr lang="en-US" sz="2800" dirty="0"/>
              <a:t>Model for incremental parsing</a:t>
            </a:r>
          </a:p>
          <a:p>
            <a:pPr lvl="1"/>
            <a:endParaRPr lang="en-US" sz="2800" dirty="0"/>
          </a:p>
          <a:p>
            <a:r>
              <a:rPr lang="en-US" sz="3200" dirty="0"/>
              <a:t>Implementation</a:t>
            </a:r>
            <a:endParaRPr lang="en-US" sz="2800" dirty="0"/>
          </a:p>
          <a:p>
            <a:pPr lvl="1"/>
            <a:r>
              <a:rPr lang="en-US" sz="2800" dirty="0"/>
              <a:t>Fast enough to keep up with speech</a:t>
            </a:r>
          </a:p>
          <a:p>
            <a:endParaRPr lang="en-US" sz="3200" dirty="0"/>
          </a:p>
          <a:p>
            <a:r>
              <a:rPr lang="en-US" sz="3200" dirty="0"/>
              <a:t>Real-world data</a:t>
            </a:r>
          </a:p>
          <a:p>
            <a:pPr lvl="1"/>
            <a:r>
              <a:rPr lang="en-US" sz="2800" dirty="0"/>
              <a:t>Used to characterized accuracy and performance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2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4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5753</TotalTime>
  <Words>873</Words>
  <Application>Microsoft Office PowerPoint</Application>
  <PresentationFormat>Widescreen</PresentationFormat>
  <Paragraphs>610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Kp-Regular</vt:lpstr>
      <vt:lpstr>Office Theme</vt:lpstr>
      <vt:lpstr>PowerPoint Presentation</vt:lpstr>
      <vt:lpstr>PowerPoint Presentation</vt:lpstr>
      <vt:lpstr>The Problem</vt:lpstr>
      <vt:lpstr>State-of-the-art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Implementation</vt:lpstr>
      <vt:lpstr>Incremental Parsing</vt:lpstr>
      <vt:lpstr>Tree Structure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Turk Tasks</vt:lpstr>
      <vt:lpstr>PowerPoint Presentation</vt:lpstr>
      <vt:lpstr>PowerPoint Presentation</vt:lpstr>
      <vt:lpstr>PowerPoint Presentation</vt:lpstr>
      <vt:lpstr>Failure Analysis: Incorrect &amp; Imprecise Data </vt:lpstr>
      <vt:lpstr>Future Work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263</cp:revision>
  <dcterms:created xsi:type="dcterms:W3CDTF">2016-02-21T03:02:29Z</dcterms:created>
  <dcterms:modified xsi:type="dcterms:W3CDTF">2016-04-21T21:14:57Z</dcterms:modified>
</cp:coreProperties>
</file>